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sldIdLst>
    <p:sldId id="257" r:id="rId5"/>
    <p:sldId id="258" r:id="rId6"/>
    <p:sldId id="269" r:id="rId7"/>
    <p:sldId id="259" r:id="rId8"/>
    <p:sldId id="260"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8ABAE-DDDA-4ACA-B1B4-78BE78E64424}" v="2373" dt="2023-03-19T17:35:14.923"/>
    <p1510:client id="{4AB3AFA8-DF1F-4129-BFBF-3B0D83F7F9C0}" v="25" dt="2023-03-19T17:40:26.766"/>
    <p1510:client id="{4D6C8DD4-E937-4BE7-A157-3BC19AB6BF33}" v="287" dt="2023-03-20T07:57:05.600"/>
    <p1510:client id="{5564A5C8-901F-491B-8CEB-76102B8DB994}" v="5" dt="2023-03-20T07:42:46.803"/>
    <p1510:client id="{5E38E866-C38B-EE8F-6FCA-99E4F6C88C19}" v="4" dt="2023-03-19T13:34:57.986"/>
    <p1510:client id="{AC0C93FD-FD9B-465F-9705-3CA2E381EBAD}" v="10" dt="2023-03-20T08:16:45.310"/>
    <p1510:client id="{B0917A31-8EFC-457A-8968-63BB559BB571}" v="8" dt="2023-03-20T07:29:59.292"/>
    <p1510:client id="{FDB7D1D8-38E5-482A-9CB2-2593B8EA8D7D}" v="15" dt="2023-03-20T08:39:1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091" y="365126"/>
            <a:ext cx="1051581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091" y="1771650"/>
            <a:ext cx="1051581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1999"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7885" y="6473443"/>
            <a:ext cx="619143"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12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359" y="1159430"/>
            <a:ext cx="452522"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
        <p:nvSpPr>
          <p:cNvPr id="5" name="Text Placeholder 4">
            <a:extLst>
              <a:ext uri="{FF2B5EF4-FFF2-40B4-BE49-F238E27FC236}">
                <a16:creationId xmlns:a16="http://schemas.microsoft.com/office/drawing/2014/main" id="{BD8E038F-917B-4F06-657C-44C35DC5EF33}"/>
              </a:ext>
            </a:extLst>
          </p:cNvPr>
          <p:cNvSpPr>
            <a:spLocks noGrp="1"/>
          </p:cNvSpPr>
          <p:nvPr>
            <p:ph type="body" sz="quarter" idx="10"/>
          </p:nvPr>
        </p:nvSpPr>
        <p:spPr>
          <a:xfrm>
            <a:off x="6499967" y="947738"/>
            <a:ext cx="5036481"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003909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359" y="1159430"/>
            <a:ext cx="452522"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6041647"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1999"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1044105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1718" y="1730025"/>
            <a:ext cx="5747431"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246" y="2766219"/>
            <a:ext cx="8855509"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415797-251E-9BFA-5C7C-CEEF663B41B3}"/>
              </a:ext>
            </a:extLst>
          </p:cNvPr>
          <p:cNvSpPr>
            <a:spLocks noGrp="1"/>
          </p:cNvSpPr>
          <p:nvPr>
            <p:ph type="title"/>
          </p:nvPr>
        </p:nvSpPr>
        <p:spPr>
          <a:xfrm>
            <a:off x="838091" y="435776"/>
            <a:ext cx="10515818" cy="341045"/>
          </a:xfrm>
          <a:prstGeom prst="rect">
            <a:avLst/>
          </a:prstGeom>
        </p:spPr>
        <p:txBody>
          <a:bodyPr/>
          <a:lstStyle>
            <a:lvl1pPr>
              <a:defRPr sz="2400"/>
            </a:lvl1pPr>
          </a:lstStyle>
          <a:p>
            <a:r>
              <a:rPr lang="en-US"/>
              <a:t>Click to edit Master title style</a:t>
            </a:r>
            <a:endParaRPr lang="en-IN"/>
          </a:p>
        </p:txBody>
      </p:sp>
      <p:sp>
        <p:nvSpPr>
          <p:cNvPr id="7" name="Rectangle 6">
            <a:extLst>
              <a:ext uri="{FF2B5EF4-FFF2-40B4-BE49-F238E27FC236}">
                <a16:creationId xmlns:a16="http://schemas.microsoft.com/office/drawing/2014/main" id="{5C0099C9-A0E4-9218-3C36-1A58029CC009}"/>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091" y="1476375"/>
            <a:ext cx="10515818" cy="4327525"/>
          </a:xfrm>
          <a:prstGeom prst="rect">
            <a:avLst/>
          </a:prstGeom>
        </p:spPr>
        <p:txBody>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5139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0"/>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428" y="1940977"/>
            <a:ext cx="45270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428" y="2131731"/>
            <a:ext cx="5895146" cy="1325563"/>
          </a:xfrm>
          <a:prstGeom prst="rect">
            <a:avLst/>
          </a:prstGeom>
        </p:spPr>
        <p:txBody>
          <a:bodyPr/>
          <a:lstStyle>
            <a:lvl1pPr marL="0" algn="l" defTabSz="457154"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153" y="3557064"/>
            <a:ext cx="4966641"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2000"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lideAdd17">
    <p:spTree>
      <p:nvGrpSpPr>
        <p:cNvPr id="1" name=""/>
        <p:cNvGrpSpPr/>
        <p:nvPr/>
      </p:nvGrpSpPr>
      <p:grpSpPr>
        <a:xfrm>
          <a:off x="0" y="0"/>
          <a:ext cx="0" cy="0"/>
          <a:chOff x="0" y="0"/>
          <a:chExt cx="0" cy="0"/>
        </a:xfrm>
      </p:grpSpPr>
      <p:sp>
        <p:nvSpPr>
          <p:cNvPr id="15" name="PpHolder1">
            <a:extLst>
              <a:ext uri="{FF2B5EF4-FFF2-40B4-BE49-F238E27FC236}">
                <a16:creationId xmlns:a16="http://schemas.microsoft.com/office/drawing/2014/main" id="{930504E4-3552-95EE-0FE9-EB7496F53335}"/>
              </a:ext>
            </a:extLst>
          </p:cNvPr>
          <p:cNvSpPr>
            <a:spLocks noGrp="1"/>
          </p:cNvSpPr>
          <p:nvPr>
            <p:ph type="pic" sz="quarter" idx="13"/>
          </p:nvPr>
        </p:nvSpPr>
        <p:spPr>
          <a:xfrm>
            <a:off x="9158022"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3" name="PpHolder2">
            <a:extLst>
              <a:ext uri="{FF2B5EF4-FFF2-40B4-BE49-F238E27FC236}">
                <a16:creationId xmlns:a16="http://schemas.microsoft.com/office/drawing/2014/main" id="{C22B3B0D-C689-147F-87CD-DBAC4DE4F337}"/>
              </a:ext>
            </a:extLst>
          </p:cNvPr>
          <p:cNvSpPr>
            <a:spLocks noGrp="1"/>
          </p:cNvSpPr>
          <p:nvPr>
            <p:ph type="pic" sz="quarter" idx="12"/>
          </p:nvPr>
        </p:nvSpPr>
        <p:spPr>
          <a:xfrm>
            <a:off x="3246880"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1" name="PpHolder3">
            <a:extLst>
              <a:ext uri="{FF2B5EF4-FFF2-40B4-BE49-F238E27FC236}">
                <a16:creationId xmlns:a16="http://schemas.microsoft.com/office/drawing/2014/main" id="{3EAAAA2E-5CA1-88DA-DC2E-D2A13A9DC174}"/>
              </a:ext>
            </a:extLst>
          </p:cNvPr>
          <p:cNvSpPr>
            <a:spLocks noGrp="1"/>
          </p:cNvSpPr>
          <p:nvPr>
            <p:ph type="pic" sz="quarter" idx="11"/>
          </p:nvPr>
        </p:nvSpPr>
        <p:spPr>
          <a:xfrm>
            <a:off x="290780" y="290778"/>
            <a:ext cx="2743203" cy="6276444"/>
          </a:xfrm>
          <a:custGeom>
            <a:avLst/>
            <a:gdLst>
              <a:gd name="connsiteX0" fmla="*/ 0 w 2743203"/>
              <a:gd name="connsiteY0" fmla="*/ 0 h 6276444"/>
              <a:gd name="connsiteX1" fmla="*/ 2743203 w 2743203"/>
              <a:gd name="connsiteY1" fmla="*/ 0 h 6276444"/>
              <a:gd name="connsiteX2" fmla="*/ 2743203 w 2743203"/>
              <a:gd name="connsiteY2" fmla="*/ 6276444 h 6276444"/>
              <a:gd name="connsiteX3" fmla="*/ 0 w 2743203"/>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3" h="6276444">
                <a:moveTo>
                  <a:pt x="0" y="0"/>
                </a:moveTo>
                <a:lnTo>
                  <a:pt x="2743203" y="0"/>
                </a:lnTo>
                <a:lnTo>
                  <a:pt x="2743203"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9" name="PpHolder4">
            <a:extLst>
              <a:ext uri="{FF2B5EF4-FFF2-40B4-BE49-F238E27FC236}">
                <a16:creationId xmlns:a16="http://schemas.microsoft.com/office/drawing/2014/main" id="{7446C9D5-9CBC-9DD6-705F-4360F8425F80}"/>
              </a:ext>
            </a:extLst>
          </p:cNvPr>
          <p:cNvSpPr>
            <a:spLocks noGrp="1"/>
          </p:cNvSpPr>
          <p:nvPr userDrawn="1">
            <p:ph type="pic" sz="quarter" idx="10"/>
          </p:nvPr>
        </p:nvSpPr>
        <p:spPr>
          <a:xfrm>
            <a:off x="6202097"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Tree>
    <p:extLst>
      <p:ext uri="{BB962C8B-B14F-4D97-AF65-F5344CB8AC3E}">
        <p14:creationId xmlns:p14="http://schemas.microsoft.com/office/powerpoint/2010/main" val="27414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690" r:id="rId1"/>
    <p:sldLayoutId id="2147483720" r:id="rId2"/>
    <p:sldLayoutId id="2147483721" r:id="rId3"/>
    <p:sldLayoutId id="2147483724" r:id="rId4"/>
    <p:sldLayoutId id="2147483723" r:id="rId5"/>
    <p:sldLayoutId id="2147483722" r:id="rId6"/>
    <p:sldLayoutId id="2147483725" r:id="rId7"/>
    <p:sldLayoutId id="2147483717" r:id="rId8"/>
    <p:sldLayoutId id="2147483718" r:id="rId9"/>
    <p:sldLayoutId id="2147483719" r:id="rId10"/>
    <p:sldLayoutId id="2147484059" r:id="rId11"/>
  </p:sldLayoutIdLst>
  <p:txStyles>
    <p:titleStyle>
      <a:lvl1pPr algn="l" defTabSz="913974"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494" indent="-228494" algn="l" defTabSz="91397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79" indent="-228494" algn="l" defTabSz="91397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1" indent="-228494" algn="l" defTabSz="91397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66"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0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92"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7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67"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74" rtl="0" eaLnBrk="1" latinLnBrk="0" hangingPunct="1">
        <a:defRPr sz="1800" kern="1200">
          <a:solidFill>
            <a:schemeClr val="tx1"/>
          </a:solidFill>
          <a:latin typeface="+mn-lt"/>
          <a:ea typeface="+mn-ea"/>
          <a:cs typeface="+mn-cs"/>
        </a:defRPr>
      </a:lvl1pPr>
      <a:lvl2pPr marL="456986" algn="l" defTabSz="913974" rtl="0" eaLnBrk="1" latinLnBrk="0" hangingPunct="1">
        <a:defRPr sz="1800" kern="1200">
          <a:solidFill>
            <a:schemeClr val="tx1"/>
          </a:solidFill>
          <a:latin typeface="+mn-lt"/>
          <a:ea typeface="+mn-ea"/>
          <a:cs typeface="+mn-cs"/>
        </a:defRPr>
      </a:lvl2pPr>
      <a:lvl3pPr marL="913974" algn="l" defTabSz="913974" rtl="0" eaLnBrk="1" latinLnBrk="0" hangingPunct="1">
        <a:defRPr sz="1800" kern="1200">
          <a:solidFill>
            <a:schemeClr val="tx1"/>
          </a:solidFill>
          <a:latin typeface="+mn-lt"/>
          <a:ea typeface="+mn-ea"/>
          <a:cs typeface="+mn-cs"/>
        </a:defRPr>
      </a:lvl3pPr>
      <a:lvl4pPr marL="1370961" algn="l" defTabSz="913974" rtl="0" eaLnBrk="1" latinLnBrk="0" hangingPunct="1">
        <a:defRPr sz="1800" kern="1200">
          <a:solidFill>
            <a:schemeClr val="tx1"/>
          </a:solidFill>
          <a:latin typeface="+mn-lt"/>
          <a:ea typeface="+mn-ea"/>
          <a:cs typeface="+mn-cs"/>
        </a:defRPr>
      </a:lvl4pPr>
      <a:lvl5pPr marL="1827948" algn="l" defTabSz="913974" rtl="0" eaLnBrk="1" latinLnBrk="0" hangingPunct="1">
        <a:defRPr sz="1800" kern="1200">
          <a:solidFill>
            <a:schemeClr val="tx1"/>
          </a:solidFill>
          <a:latin typeface="+mn-lt"/>
          <a:ea typeface="+mn-ea"/>
          <a:cs typeface="+mn-cs"/>
        </a:defRPr>
      </a:lvl5pPr>
      <a:lvl6pPr marL="2284931" algn="l" defTabSz="913974" rtl="0" eaLnBrk="1" latinLnBrk="0" hangingPunct="1">
        <a:defRPr sz="1800" kern="1200">
          <a:solidFill>
            <a:schemeClr val="tx1"/>
          </a:solidFill>
          <a:latin typeface="+mn-lt"/>
          <a:ea typeface="+mn-ea"/>
          <a:cs typeface="+mn-cs"/>
        </a:defRPr>
      </a:lvl6pPr>
      <a:lvl7pPr marL="2741947" algn="l" defTabSz="913974" rtl="0" eaLnBrk="1" latinLnBrk="0" hangingPunct="1">
        <a:defRPr sz="1800" kern="1200">
          <a:solidFill>
            <a:schemeClr val="tx1"/>
          </a:solidFill>
          <a:latin typeface="+mn-lt"/>
          <a:ea typeface="+mn-ea"/>
          <a:cs typeface="+mn-cs"/>
        </a:defRPr>
      </a:lvl7pPr>
      <a:lvl8pPr marL="3198960" algn="l" defTabSz="913974" rtl="0" eaLnBrk="1" latinLnBrk="0" hangingPunct="1">
        <a:defRPr sz="1800" kern="1200">
          <a:solidFill>
            <a:schemeClr val="tx1"/>
          </a:solidFill>
          <a:latin typeface="+mn-lt"/>
          <a:ea typeface="+mn-ea"/>
          <a:cs typeface="+mn-cs"/>
        </a:defRPr>
      </a:lvl8pPr>
      <a:lvl9pPr marL="3655946" algn="l" defTabSz="9139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userDrawn="1">
          <p15:clr>
            <a:srgbClr val="F26B43"/>
          </p15:clr>
        </p15:guide>
        <p15:guide id="2" pos="280" userDrawn="1">
          <p15:clr>
            <a:srgbClr val="F26B43"/>
          </p15:clr>
        </p15:guide>
        <p15:guide id="3" pos="7400" userDrawn="1">
          <p15:clr>
            <a:srgbClr val="F26B43"/>
          </p15:clr>
        </p15:guide>
        <p15:guide id="4" orient="horz" pos="2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Couple_eating_lunch.jpg"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wired.it/attualita/2015/06/10/ikea-vecchi/"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7" b="7"/>
          <a:stretch/>
        </p:blipFill>
        <p:spPr>
          <a:xfrm>
            <a:off x="1" y="447"/>
            <a:ext cx="12192000" cy="6857108"/>
          </a:xfrm>
          <a:prstGeom prst="rect">
            <a:avLst/>
          </a:prstGeom>
        </p:spPr>
      </p:pic>
      <p:sp>
        <p:nvSpPr>
          <p:cNvPr id="79" name="Rectangle 78">
            <a:extLst>
              <a:ext uri="{FF2B5EF4-FFF2-40B4-BE49-F238E27FC236}">
                <a16:creationId xmlns:a16="http://schemas.microsoft.com/office/drawing/2014/main" id="{9C66A298-607F-460B-B967-1197463C4818}"/>
              </a:ext>
            </a:extLst>
          </p:cNvPr>
          <p:cNvSpPr/>
          <p:nvPr/>
        </p:nvSpPr>
        <p:spPr>
          <a:xfrm>
            <a:off x="1" y="446"/>
            <a:ext cx="12192000" cy="6857108"/>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Montserrat" panose="00000500000000000000" pitchFamily="2" charset="0"/>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3762" y="454589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140" y="426584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6737"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2834"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79626"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4" name="Oval 23">
            <a:extLst>
              <a:ext uri="{FF2B5EF4-FFF2-40B4-BE49-F238E27FC236}">
                <a16:creationId xmlns:a16="http://schemas.microsoft.com/office/drawing/2014/main" id="{1122501F-6901-4D6A-BE2D-C86061E70D03}"/>
              </a:ext>
            </a:extLst>
          </p:cNvPr>
          <p:cNvSpPr/>
          <p:nvPr/>
        </p:nvSpPr>
        <p:spPr>
          <a:xfrm>
            <a:off x="9620880"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088" y="4296338"/>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3540"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31146" y="1003908"/>
            <a:ext cx="5758283" cy="1931158"/>
          </a:xfrm>
          <a:prstGeom prst="rect">
            <a:avLst/>
          </a:prstGeom>
          <a:noFill/>
        </p:spPr>
        <p:txBody>
          <a:bodyPr wrap="none" lIns="91428" tIns="45714" rIns="91428" bIns="45714" rtlCol="0" anchor="t">
            <a:spAutoFit/>
          </a:bodyPr>
          <a:lstStyle/>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Marketing 101</a:t>
            </a:r>
            <a:endParaRPr lang="en-US" sz="5999" b="1">
              <a:solidFill>
                <a:srgbClr val="FFFFFF"/>
              </a:solidFill>
              <a:effectLst>
                <a:outerShdw blurRad="50800" dist="38100" dir="5400000" algn="t" rotWithShape="0">
                  <a:prstClr val="black">
                    <a:alpha val="40000"/>
                  </a:prstClr>
                </a:outerShdw>
              </a:effectLst>
              <a:latin typeface="+mj-lt"/>
              <a:ea typeface="Open Sans Extrabold" panose="020B0906030804020204" pitchFamily="34" charset="0"/>
              <a:cs typeface="Poppins" panose="00000500000000000000" pitchFamily="2" charset="0"/>
            </a:endParaRPr>
          </a:p>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Assignment</a:t>
            </a:r>
          </a:p>
        </p:txBody>
      </p:sp>
      <p:sp>
        <p:nvSpPr>
          <p:cNvPr id="5" name="Justify Text Body">
            <a:extLst>
              <a:ext uri="{FF2B5EF4-FFF2-40B4-BE49-F238E27FC236}">
                <a16:creationId xmlns:a16="http://schemas.microsoft.com/office/drawing/2014/main" id="{8046BCE0-0B8E-C0AA-1B42-BE107D8B3BDB}"/>
              </a:ext>
            </a:extLst>
          </p:cNvPr>
          <p:cNvSpPr txBox="1"/>
          <p:nvPr/>
        </p:nvSpPr>
        <p:spPr>
          <a:xfrm>
            <a:off x="1143246" y="2965176"/>
            <a:ext cx="4690524" cy="2256259"/>
          </a:xfrm>
          <a:prstGeom prst="rect">
            <a:avLst/>
          </a:prstGeom>
          <a:noFill/>
        </p:spPr>
        <p:txBody>
          <a:bodyPr wrap="square" lIns="0" tIns="0" rIns="0" bIns="0" rtlCol="0" anchor="t">
            <a:spAutoFit/>
          </a:bodyPr>
          <a:lstStyle/>
          <a:p>
            <a:pPr>
              <a:lnSpc>
                <a:spcPct val="150000"/>
              </a:lnSpc>
            </a:pPr>
            <a:r>
              <a:rPr lang="en-ID" sz="2000" b="1" dirty="0">
                <a:solidFill>
                  <a:schemeClr val="bg1"/>
                </a:solidFill>
              </a:rPr>
              <a:t>Name</a:t>
            </a:r>
            <a:r>
              <a:rPr lang="en-ID" sz="2000" dirty="0">
                <a:solidFill>
                  <a:schemeClr val="bg1"/>
                </a:solidFill>
              </a:rPr>
              <a:t>:-</a:t>
            </a:r>
          </a:p>
          <a:p>
            <a:pPr marL="457200" indent="-457200">
              <a:lnSpc>
                <a:spcPct val="150000"/>
              </a:lnSpc>
              <a:buAutoNum type="arabicParenR"/>
            </a:pPr>
            <a:r>
              <a:rPr lang="en-ID" sz="2000" dirty="0" err="1">
                <a:solidFill>
                  <a:schemeClr val="bg1"/>
                </a:solidFill>
              </a:rPr>
              <a:t>Akshit</a:t>
            </a:r>
            <a:r>
              <a:rPr lang="en-ID" sz="2000" dirty="0">
                <a:solidFill>
                  <a:schemeClr val="bg1"/>
                </a:solidFill>
              </a:rPr>
              <a:t> Singhal</a:t>
            </a:r>
            <a:endParaRPr lang="en-ID" dirty="0">
              <a:solidFill>
                <a:schemeClr val="bg1"/>
              </a:solidFill>
            </a:endParaRPr>
          </a:p>
          <a:p>
            <a:pPr>
              <a:lnSpc>
                <a:spcPct val="150000"/>
              </a:lnSpc>
            </a:pPr>
            <a:r>
              <a:rPr lang="en-ID" sz="2000" dirty="0">
                <a:solidFill>
                  <a:schemeClr val="bg1"/>
                </a:solidFill>
                <a:ea typeface="+mn-lt"/>
                <a:cs typeface="+mn-lt"/>
              </a:rPr>
              <a:t>2)   </a:t>
            </a:r>
            <a:r>
              <a:rPr lang="en-ID" sz="2000" dirty="0" err="1">
                <a:solidFill>
                  <a:schemeClr val="bg1"/>
                </a:solidFill>
                <a:ea typeface="+mn-lt"/>
                <a:cs typeface="+mn-lt"/>
              </a:rPr>
              <a:t>Prudhviteja</a:t>
            </a:r>
            <a:r>
              <a:rPr lang="en-ID" sz="2000" dirty="0">
                <a:solidFill>
                  <a:schemeClr val="bg1"/>
                </a:solidFill>
                <a:ea typeface="+mn-lt"/>
                <a:cs typeface="+mn-lt"/>
              </a:rPr>
              <a:t> </a:t>
            </a:r>
            <a:r>
              <a:rPr lang="en-ID" sz="2000" dirty="0" err="1">
                <a:solidFill>
                  <a:schemeClr val="bg1"/>
                </a:solidFill>
                <a:ea typeface="+mn-lt"/>
                <a:cs typeface="+mn-lt"/>
              </a:rPr>
              <a:t>Cherukuri</a:t>
            </a:r>
            <a:endParaRPr lang="en-ID" sz="2000" dirty="0">
              <a:solidFill>
                <a:schemeClr val="bg1"/>
              </a:solidFill>
              <a:ea typeface="+mn-lt"/>
              <a:cs typeface="+mn-lt"/>
            </a:endParaRPr>
          </a:p>
          <a:p>
            <a:pPr>
              <a:lnSpc>
                <a:spcPct val="150000"/>
              </a:lnSpc>
            </a:pPr>
            <a:r>
              <a:rPr lang="en-ID" sz="2000" dirty="0">
                <a:solidFill>
                  <a:schemeClr val="bg1"/>
                </a:solidFill>
                <a:ea typeface="+mn-lt"/>
                <a:cs typeface="+mn-lt"/>
              </a:rPr>
              <a:t>3)   Sai Jyosthna Yenumula</a:t>
            </a:r>
          </a:p>
          <a:p>
            <a:pPr>
              <a:lnSpc>
                <a:spcPct val="150000"/>
              </a:lnSpc>
            </a:pPr>
            <a:r>
              <a:rPr lang="en-ID" sz="2000" dirty="0">
                <a:solidFill>
                  <a:schemeClr val="bg1"/>
                </a:solidFill>
              </a:rPr>
              <a:t>4)   </a:t>
            </a:r>
            <a:r>
              <a:rPr lang="en-ID" sz="2000" dirty="0" err="1">
                <a:solidFill>
                  <a:schemeClr val="bg1"/>
                </a:solidFill>
              </a:rPr>
              <a:t>Tameem</a:t>
            </a:r>
            <a:r>
              <a:rPr lang="en-ID" sz="2000" dirty="0">
                <a:solidFill>
                  <a:schemeClr val="bg1"/>
                </a:solidFill>
              </a:rPr>
              <a:t> Attar</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244098" y="6103238"/>
            <a:ext cx="4690524" cy="522704"/>
          </a:xfrm>
          <a:prstGeom prst="rect">
            <a:avLst/>
          </a:prstGeom>
          <a:noFill/>
        </p:spPr>
        <p:txBody>
          <a:bodyPr wrap="square" lIns="0" tIns="0" rIns="0" bIns="0" rtlCol="0" anchor="t">
            <a:spAutoFit/>
          </a:bodyPr>
          <a:lstStyle/>
          <a:p>
            <a:pPr>
              <a:lnSpc>
                <a:spcPct val="150000"/>
              </a:lnSpc>
            </a:pPr>
            <a:r>
              <a:rPr lang="en-US" sz="1200">
                <a:solidFill>
                  <a:schemeClr val="bg1"/>
                </a:solidFill>
              </a:rPr>
              <a:t>Prepared by Team3</a:t>
            </a:r>
          </a:p>
          <a:p>
            <a:pPr>
              <a:lnSpc>
                <a:spcPct val="150000"/>
              </a:lnSpc>
            </a:pPr>
            <a:r>
              <a:rPr lang="en-US" sz="1200">
                <a:solidFill>
                  <a:schemeClr val="bg1"/>
                </a:solidFill>
              </a:rPr>
              <a:t>March 20</a:t>
            </a:r>
            <a:r>
              <a:rPr lang="en-US" sz="1200" baseline="30000">
                <a:solidFill>
                  <a:schemeClr val="bg1"/>
                </a:solidFill>
              </a:rPr>
              <a:t>th</a:t>
            </a:r>
            <a:r>
              <a:rPr lang="en-US" sz="1200">
                <a:solidFill>
                  <a:schemeClr val="bg1"/>
                </a:solidFill>
              </a:rPr>
              <a:t>, 2023</a:t>
            </a:r>
            <a:endParaRPr lang="en-ID" sz="1200">
              <a:solidFill>
                <a:schemeClr val="bg1"/>
              </a:solidFill>
            </a:endParaRPr>
          </a:p>
        </p:txBody>
      </p:sp>
      <p:grpSp>
        <p:nvGrpSpPr>
          <p:cNvPr id="38" name="Group 37">
            <a:extLst>
              <a:ext uri="{FF2B5EF4-FFF2-40B4-BE49-F238E27FC236}">
                <a16:creationId xmlns:a16="http://schemas.microsoft.com/office/drawing/2014/main" id="{13A03EA6-6965-664A-58F6-9440B9EA6904}"/>
              </a:ext>
            </a:extLst>
          </p:cNvPr>
          <p:cNvGrpSpPr/>
          <p:nvPr/>
        </p:nvGrpSpPr>
        <p:grpSpPr>
          <a:xfrm>
            <a:off x="9815617" y="5778786"/>
            <a:ext cx="1929443" cy="653078"/>
            <a:chOff x="6384524" y="1743074"/>
            <a:chExt cx="5073300" cy="1687829"/>
          </a:xfrm>
          <a:solidFill>
            <a:schemeClr val="bg1"/>
          </a:solidFill>
        </p:grpSpPr>
        <p:sp>
          <p:nvSpPr>
            <p:cNvPr id="26" name="Freeform: Shape 25">
              <a:extLst>
                <a:ext uri="{FF2B5EF4-FFF2-40B4-BE49-F238E27FC236}">
                  <a16:creationId xmlns:a16="http://schemas.microsoft.com/office/drawing/2014/main" id="{AD554039-5D84-9F73-331D-93F971CB8A62}"/>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72AD256-46A6-4EA1-6618-E8FC9C8D0CB3}"/>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97EF848-A95F-7606-9055-E2A1857882CA}"/>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04C5C20-5937-9121-70DD-D380BA9247A2}"/>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2596E01-E8AE-526F-4A73-F323D236534D}"/>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3B44B8-8B0A-B6CA-8712-5DDF34CF9CD8}"/>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56459E-31AA-26C5-C6A9-371AB5C8626A}"/>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02E9759-5DF1-01E6-0AC7-66B0E0E2D056}"/>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64A7529-7A79-8ACB-2EE7-4B3C42850E1D}"/>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C919E10-43CA-C57C-8706-CD28FBE9211B}"/>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E1DF5EF-883C-2773-3BD6-025D28559B6D}"/>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9097830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14:presetBounceEnd="80000">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14:bounceEnd="80000">
                                          <p:cBhvr additive="base">
                                            <p:cTn id="31"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4250" fill="hold"/>
                                            <p:tgtEl>
                                              <p:spTgt spid="3"/>
                                            </p:tgtEl>
                                            <p:attrNameLst>
                                              <p:attrName>ppt_x</p:attrName>
                                            </p:attrNameLst>
                                          </p:cBhvr>
                                          <p:tavLst>
                                            <p:tav tm="0">
                                              <p:val>
                                                <p:strVal val="#ppt_x"/>
                                              </p:val>
                                            </p:tav>
                                            <p:tav tm="100000">
                                              <p:val>
                                                <p:strVal val="#ppt_x"/>
                                              </p:val>
                                            </p:tav>
                                          </p:tavLst>
                                        </p:anim>
                                        <p:anim calcmode="lin" valueType="num">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Household Managers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consists of middle-class individuals, mostly old people, who have a zone of contentment and extra time on their hands. </a:t>
            </a:r>
            <a:endParaRPr lang="en-US"/>
          </a:p>
          <a:p>
            <a:pPr marL="227965" indent="-227965"/>
            <a:r>
              <a:rPr lang="en-IN" sz="1400">
                <a:ea typeface="+mn-lt"/>
                <a:cs typeface="+mn-lt"/>
              </a:rPr>
              <a:t>Mostly are female and housemaker</a:t>
            </a:r>
          </a:p>
          <a:p>
            <a:pPr marL="227965" indent="-227965"/>
            <a:r>
              <a:rPr lang="en-IN" sz="1400">
                <a:ea typeface="+mn-lt"/>
                <a:cs typeface="+mn-lt"/>
              </a:rPr>
              <a:t>They are not brand loyalists and have less purchases both online and offline, but do not have many financial obligations such as a mortgage, insurance, or retirement savings. </a:t>
            </a:r>
            <a:endParaRPr lang="en-IN">
              <a:ea typeface="+mn-lt"/>
              <a:cs typeface="+mn-lt"/>
            </a:endParaRPr>
          </a:p>
          <a:p>
            <a:pPr marL="227965" indent="-227965"/>
            <a:r>
              <a:rPr lang="en-IN" sz="1400">
                <a:ea typeface="+mn-lt"/>
                <a:cs typeface="+mn-lt"/>
              </a:rPr>
              <a:t>They prefer a simple and comfortable lifestyle and are not interested in vacations. </a:t>
            </a:r>
            <a:endParaRPr lang="en-IN">
              <a:ea typeface="+mn-lt"/>
              <a:cs typeface="+mn-lt"/>
            </a:endParaRPr>
          </a:p>
          <a:p>
            <a:pPr marL="227965" indent="-227965"/>
            <a:r>
              <a:rPr lang="en-IN" sz="1400">
                <a:ea typeface="+mn-lt"/>
                <a:cs typeface="+mn-lt"/>
              </a:rPr>
              <a:t>They are likely to get their health insurance from small to mid-size employers and do not want to upgrade their plan.</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Highlight the affordability of their plans, </a:t>
            </a:r>
            <a:r>
              <a:rPr lang="en-US" sz="1400">
                <a:ea typeface="+mn-lt"/>
                <a:cs typeface="+mn-lt"/>
              </a:rPr>
              <a:t>Consider partnering with retirement communities or senior centers to offer health insurance plans specifically tailored to the needs of this segment</a:t>
            </a:r>
            <a:endParaRPr lang="en-IN" sz="1400">
              <a:solidFill>
                <a:schemeClr val="tx1">
                  <a:lumMod val="50000"/>
                  <a:lumOff val="50000"/>
                </a:schemeClr>
              </a:solidFill>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$40K , 75%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02C43836-446A-EA3E-77CC-B93C628B5C9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71945" y="1085850"/>
            <a:ext cx="3366654" cy="2253095"/>
          </a:xfrm>
          <a:prstGeom prst="rect">
            <a:avLst/>
          </a:prstGeom>
        </p:spPr>
      </p:pic>
    </p:spTree>
    <p:extLst>
      <p:ext uri="{BB962C8B-B14F-4D97-AF65-F5344CB8AC3E}">
        <p14:creationId xmlns:p14="http://schemas.microsoft.com/office/powerpoint/2010/main" val="75701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38097D25-7A94-9D1C-2A95-F8A44BF6D924}"/>
              </a:ext>
            </a:extLst>
          </p:cNvPr>
          <p:cNvPicPr>
            <a:picLocks noChangeAspect="1"/>
          </p:cNvPicPr>
          <p:nvPr/>
        </p:nvPicPr>
        <p:blipFill>
          <a:blip r:embed="rId2"/>
          <a:stretch>
            <a:fillRect/>
          </a:stretch>
        </p:blipFill>
        <p:spPr>
          <a:xfrm>
            <a:off x="5678129" y="138830"/>
            <a:ext cx="4611381" cy="2926993"/>
          </a:xfrm>
          <a:prstGeom prst="rect">
            <a:avLst/>
          </a:prstGeom>
        </p:spPr>
      </p:pic>
      <p:pic>
        <p:nvPicPr>
          <p:cNvPr id="8" name="Picture 8" descr="Chart, bar chart&#10;&#10;Description automatically generated">
            <a:extLst>
              <a:ext uri="{FF2B5EF4-FFF2-40B4-BE49-F238E27FC236}">
                <a16:creationId xmlns:a16="http://schemas.microsoft.com/office/drawing/2014/main" id="{F1567975-F85A-1648-C43E-C308A2A69F09}"/>
              </a:ext>
            </a:extLst>
          </p:cNvPr>
          <p:cNvPicPr>
            <a:picLocks noChangeAspect="1"/>
          </p:cNvPicPr>
          <p:nvPr/>
        </p:nvPicPr>
        <p:blipFill>
          <a:blip r:embed="rId3"/>
          <a:stretch>
            <a:fillRect/>
          </a:stretch>
        </p:blipFill>
        <p:spPr>
          <a:xfrm>
            <a:off x="872613" y="2293578"/>
            <a:ext cx="4363423" cy="2973745"/>
          </a:xfrm>
          <a:prstGeom prst="rect">
            <a:avLst/>
          </a:prstGeom>
        </p:spPr>
      </p:pic>
      <p:pic>
        <p:nvPicPr>
          <p:cNvPr id="7" name="Picture 7" descr="Chart, bar chart&#10;&#10;Description automatically generated">
            <a:extLst>
              <a:ext uri="{FF2B5EF4-FFF2-40B4-BE49-F238E27FC236}">
                <a16:creationId xmlns:a16="http://schemas.microsoft.com/office/drawing/2014/main" id="{5E1F0FF2-0516-18C3-50B9-9B1A6F521C3A}"/>
              </a:ext>
            </a:extLst>
          </p:cNvPr>
          <p:cNvPicPr>
            <a:picLocks noChangeAspect="1"/>
          </p:cNvPicPr>
          <p:nvPr/>
        </p:nvPicPr>
        <p:blipFill>
          <a:blip r:embed="rId4"/>
          <a:stretch>
            <a:fillRect/>
          </a:stretch>
        </p:blipFill>
        <p:spPr>
          <a:xfrm>
            <a:off x="5678949" y="3203063"/>
            <a:ext cx="4610562" cy="3207262"/>
          </a:xfrm>
          <a:prstGeom prst="rect">
            <a:avLst/>
          </a:prstGeom>
        </p:spPr>
      </p:pic>
      <p:sp>
        <p:nvSpPr>
          <p:cNvPr id="2" name="Title 1">
            <a:extLst>
              <a:ext uri="{FF2B5EF4-FFF2-40B4-BE49-F238E27FC236}">
                <a16:creationId xmlns:a16="http://schemas.microsoft.com/office/drawing/2014/main" id="{4E1700C9-5940-EA46-D2B7-24D8991E1D43}"/>
              </a:ext>
            </a:extLst>
          </p:cNvPr>
          <p:cNvSpPr>
            <a:spLocks noGrp="1"/>
          </p:cNvSpPr>
          <p:nvPr>
            <p:ph type="title"/>
          </p:nvPr>
        </p:nvSpPr>
        <p:spPr>
          <a:xfrm>
            <a:off x="621629" y="640080"/>
            <a:ext cx="4852097" cy="1252623"/>
          </a:xfrm>
        </p:spPr>
        <p:txBody>
          <a:bodyPr vert="horz" lIns="91440" tIns="45720" rIns="91440" bIns="45720" rtlCol="0" anchor="ctr">
            <a:normAutofit/>
          </a:bodyPr>
          <a:lstStyle/>
          <a:p>
            <a:pPr defTabSz="914400"/>
            <a:r>
              <a:rPr lang="en-US" sz="3200" kern="1200">
                <a:solidFill>
                  <a:srgbClr val="FFFFFF"/>
                </a:solidFill>
                <a:latin typeface="+mj-lt"/>
                <a:ea typeface="+mj-ea"/>
                <a:cs typeface="+mj-cs"/>
              </a:rPr>
              <a:t>Comparison between different Segments</a:t>
            </a:r>
            <a:endParaRPr lang="en-US" sz="3200"/>
          </a:p>
        </p:txBody>
      </p:sp>
    </p:spTree>
    <p:extLst>
      <p:ext uri="{BB962C8B-B14F-4D97-AF65-F5344CB8AC3E}">
        <p14:creationId xmlns:p14="http://schemas.microsoft.com/office/powerpoint/2010/main" val="65853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B1B93A-4274-8E43-F6B3-DCB3DED9179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defTabSz="914400"/>
            <a:r>
              <a:rPr lang="en-US" sz="5400">
                <a:solidFill>
                  <a:schemeClr val="bg1">
                    <a:lumMod val="95000"/>
                    <a:lumOff val="5000"/>
                  </a:schemeClr>
                </a:solidFill>
              </a:rPr>
              <a:t>Thank You</a:t>
            </a:r>
          </a:p>
        </p:txBody>
      </p:sp>
    </p:spTree>
    <p:extLst>
      <p:ext uri="{BB962C8B-B14F-4D97-AF65-F5344CB8AC3E}">
        <p14:creationId xmlns:p14="http://schemas.microsoft.com/office/powerpoint/2010/main" val="134872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53AA4F-44AC-5354-1ACD-D9AB0791BF64}"/>
              </a:ext>
            </a:extLst>
          </p:cNvPr>
          <p:cNvSpPr>
            <a:spLocks noGrp="1"/>
          </p:cNvSpPr>
          <p:nvPr>
            <p:ph type="body" sz="quarter" idx="10"/>
          </p:nvPr>
        </p:nvSpPr>
        <p:spPr>
          <a:xfrm>
            <a:off x="937306" y="2387705"/>
            <a:ext cx="7663637" cy="3092925"/>
          </a:xfrm>
        </p:spPr>
        <p:txBody>
          <a:bodyPr lIns="91428" tIns="45714" rIns="91428" bIns="45714" anchor="t"/>
          <a:lstStyle/>
          <a:p>
            <a:pPr marL="227330" indent="-227330"/>
            <a:r>
              <a:rPr lang="en-IN"/>
              <a:t>Introduction</a:t>
            </a:r>
            <a:endParaRPr lang="en-US"/>
          </a:p>
          <a:p>
            <a:pPr marL="227330" indent="-227330"/>
            <a:r>
              <a:rPr lang="en-IN"/>
              <a:t>Executive summary</a:t>
            </a:r>
          </a:p>
          <a:p>
            <a:pPr marL="227330" indent="-227330"/>
            <a:r>
              <a:rPr lang="en-IN">
                <a:ea typeface="+mn-lt"/>
                <a:cs typeface="+mn-lt"/>
              </a:rPr>
              <a:t>Personas of the segments</a:t>
            </a:r>
          </a:p>
          <a:p>
            <a:pPr marL="227330" indent="-227330"/>
            <a:endParaRPr lang="en-IN"/>
          </a:p>
          <a:p>
            <a:pPr marL="227330" indent="-227330"/>
            <a:endParaRPr lang="en-IN"/>
          </a:p>
          <a:p>
            <a:pPr marL="227330" indent="-227330"/>
            <a:endParaRPr lang="en-IN"/>
          </a:p>
          <a:p>
            <a:pPr marL="227330" indent="-227330"/>
            <a:endParaRPr lang="en-IN"/>
          </a:p>
          <a:p>
            <a:pPr marL="227330" indent="-227330"/>
            <a:endParaRPr lang="en-IN"/>
          </a:p>
          <a:p>
            <a:pPr marL="0" indent="0">
              <a:buNone/>
            </a:pPr>
            <a:endParaRPr lang="en-IN"/>
          </a:p>
          <a:p>
            <a:pPr marL="227330" indent="-227330"/>
            <a:endParaRPr lang="en-IN"/>
          </a:p>
          <a:p>
            <a:pPr marL="227330" indent="-227330"/>
            <a:endParaRPr lang="en-IN"/>
          </a:p>
          <a:p>
            <a:pPr marL="227330" indent="-227330"/>
            <a:endParaRPr lang="en-IN"/>
          </a:p>
        </p:txBody>
      </p:sp>
      <p:sp>
        <p:nvSpPr>
          <p:cNvPr id="5" name="TextBox 4">
            <a:extLst>
              <a:ext uri="{FF2B5EF4-FFF2-40B4-BE49-F238E27FC236}">
                <a16:creationId xmlns:a16="http://schemas.microsoft.com/office/drawing/2014/main" id="{2F4DCB62-5DA0-0AF6-7D12-4AB01DA9C325}"/>
              </a:ext>
            </a:extLst>
          </p:cNvPr>
          <p:cNvSpPr txBox="1"/>
          <p:nvPr/>
        </p:nvSpPr>
        <p:spPr>
          <a:xfrm>
            <a:off x="941110" y="269352"/>
            <a:ext cx="6369715" cy="6552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3200" b="1">
                <a:solidFill>
                  <a:schemeClr val="accent3">
                    <a:lumMod val="60000"/>
                    <a:lumOff val="40000"/>
                  </a:schemeClr>
                </a:solidFill>
              </a:rPr>
              <a:t>Agenda </a:t>
            </a:r>
          </a:p>
        </p:txBody>
      </p:sp>
    </p:spTree>
    <p:extLst>
      <p:ext uri="{BB962C8B-B14F-4D97-AF65-F5344CB8AC3E}">
        <p14:creationId xmlns:p14="http://schemas.microsoft.com/office/powerpoint/2010/main" val="390329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73CC-EB06-303C-C6F7-AC8DD501014A}"/>
              </a:ext>
            </a:extLst>
          </p:cNvPr>
          <p:cNvSpPr>
            <a:spLocks noGrp="1"/>
          </p:cNvSpPr>
          <p:nvPr>
            <p:ph type="title"/>
          </p:nvPr>
        </p:nvSpPr>
        <p:spPr/>
        <p:txBody>
          <a:bodyPr lIns="91440" tIns="45720" rIns="91440" bIns="45720" anchor="t"/>
          <a:lstStyle/>
          <a:p>
            <a:r>
              <a:rPr lang="en-US">
                <a:solidFill>
                  <a:schemeClr val="accent3">
                    <a:lumMod val="60000"/>
                    <a:lumOff val="40000"/>
                  </a:schemeClr>
                </a:solidFill>
              </a:rPr>
              <a:t>Introduction</a:t>
            </a:r>
          </a:p>
        </p:txBody>
      </p:sp>
      <p:sp>
        <p:nvSpPr>
          <p:cNvPr id="3" name="Text Placeholder 2">
            <a:extLst>
              <a:ext uri="{FF2B5EF4-FFF2-40B4-BE49-F238E27FC236}">
                <a16:creationId xmlns:a16="http://schemas.microsoft.com/office/drawing/2014/main" id="{96B11419-9AAB-C27C-A7E5-31166445CDD4}"/>
              </a:ext>
            </a:extLst>
          </p:cNvPr>
          <p:cNvSpPr>
            <a:spLocks noGrp="1"/>
          </p:cNvSpPr>
          <p:nvPr>
            <p:ph type="body" sz="quarter" idx="10"/>
          </p:nvPr>
        </p:nvSpPr>
        <p:spPr>
          <a:xfrm>
            <a:off x="896218" y="1370192"/>
            <a:ext cx="10393514" cy="4120043"/>
          </a:xfrm>
        </p:spPr>
        <p:txBody>
          <a:bodyPr lIns="91440" tIns="45720" rIns="91440" bIns="45720" anchor="t"/>
          <a:lstStyle/>
          <a:p>
            <a:pPr marL="0" indent="0">
              <a:buNone/>
            </a:pPr>
            <a:r>
              <a:rPr lang="en-US" sz="1800">
                <a:ea typeface="+mn-lt"/>
                <a:cs typeface="+mn-lt"/>
              </a:rPr>
              <a:t>Medicare is a national health insurance program in the United States that provides coverage for people aged 65 and older, as well as those with certain disabilities and medical conditions. It is administered by the federal government and funded through payroll taxes, premiums, and general revenue. </a:t>
            </a:r>
          </a:p>
          <a:p>
            <a:pPr marL="0" indent="0">
              <a:buNone/>
            </a:pPr>
            <a:endParaRPr lang="en-US" sz="1800">
              <a:ea typeface="+mn-lt"/>
              <a:cs typeface="+mn-lt"/>
            </a:endParaRPr>
          </a:p>
          <a:p>
            <a:pPr marL="0" indent="0">
              <a:buNone/>
            </a:pPr>
            <a:r>
              <a:rPr lang="en-US" sz="1800">
                <a:ea typeface="+mn-lt"/>
                <a:cs typeface="+mn-lt"/>
              </a:rPr>
              <a:t>Medicare has four parts:</a:t>
            </a:r>
          </a:p>
          <a:p>
            <a:pPr marL="227965" indent="-227965"/>
            <a:r>
              <a:rPr lang="en-US" sz="1800">
                <a:ea typeface="+mn-lt"/>
                <a:cs typeface="+mn-lt"/>
              </a:rPr>
              <a:t>Part A (hospital insurance)</a:t>
            </a:r>
          </a:p>
          <a:p>
            <a:pPr marL="227965" indent="-227965"/>
            <a:r>
              <a:rPr lang="en-US" sz="1800">
                <a:ea typeface="+mn-lt"/>
                <a:cs typeface="+mn-lt"/>
              </a:rPr>
              <a:t>Part B (medical insurance)</a:t>
            </a:r>
          </a:p>
          <a:p>
            <a:pPr marL="227965" indent="-227965"/>
            <a:r>
              <a:rPr lang="en-US" sz="1800">
                <a:ea typeface="+mn-lt"/>
                <a:cs typeface="+mn-lt"/>
              </a:rPr>
              <a:t>Part C (Medicare Advantage plans)</a:t>
            </a:r>
          </a:p>
          <a:p>
            <a:pPr marL="227965" indent="-227965"/>
            <a:r>
              <a:rPr lang="en-US" sz="1800">
                <a:ea typeface="+mn-lt"/>
                <a:cs typeface="+mn-lt"/>
              </a:rPr>
              <a:t>Part D (prescription drug coverage)</a:t>
            </a:r>
            <a:endParaRPr lang="en-US" sz="1800"/>
          </a:p>
        </p:txBody>
      </p:sp>
    </p:spTree>
    <p:extLst>
      <p:ext uri="{BB962C8B-B14F-4D97-AF65-F5344CB8AC3E}">
        <p14:creationId xmlns:p14="http://schemas.microsoft.com/office/powerpoint/2010/main" val="105046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6ABA74-DD74-E2EB-704F-BA2EB5FB7728}"/>
              </a:ext>
            </a:extLst>
          </p:cNvPr>
          <p:cNvSpPr txBox="1"/>
          <p:nvPr/>
        </p:nvSpPr>
        <p:spPr>
          <a:xfrm>
            <a:off x="432727" y="365712"/>
            <a:ext cx="4322872" cy="5734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800" b="1">
                <a:solidFill>
                  <a:schemeClr val="accent3">
                    <a:lumMod val="60000"/>
                    <a:lumOff val="40000"/>
                  </a:schemeClr>
                </a:solidFill>
              </a:rPr>
              <a:t>Executive summary</a:t>
            </a:r>
          </a:p>
        </p:txBody>
      </p:sp>
      <p:sp>
        <p:nvSpPr>
          <p:cNvPr id="6" name="Rectangle 5">
            <a:extLst>
              <a:ext uri="{FF2B5EF4-FFF2-40B4-BE49-F238E27FC236}">
                <a16:creationId xmlns:a16="http://schemas.microsoft.com/office/drawing/2014/main" id="{4706D6B3-62CE-A05D-EC2C-D75F83FD9E3B}"/>
              </a:ext>
            </a:extLst>
          </p:cNvPr>
          <p:cNvSpPr/>
          <p:nvPr/>
        </p:nvSpPr>
        <p:spPr>
          <a:xfrm>
            <a:off x="797917" y="148345"/>
            <a:ext cx="914281" cy="20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a:extLst>
              <a:ext uri="{FF2B5EF4-FFF2-40B4-BE49-F238E27FC236}">
                <a16:creationId xmlns:a16="http://schemas.microsoft.com/office/drawing/2014/main" id="{71E5515E-CA85-E56D-8EF8-55587C45A2CB}"/>
              </a:ext>
            </a:extLst>
          </p:cNvPr>
          <p:cNvSpPr txBox="1"/>
          <p:nvPr/>
        </p:nvSpPr>
        <p:spPr>
          <a:xfrm>
            <a:off x="435436" y="1065328"/>
            <a:ext cx="11057701" cy="21743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In</a:t>
            </a:r>
            <a:r>
              <a:rPr lang="en-US" sz="1600">
                <a:ea typeface="+mn-lt"/>
                <a:cs typeface="+mn-lt"/>
              </a:rPr>
              <a:t> this assignment, we were tasked with analyzing the data to create personas for six different segments. Through our analysis, we deeply analyzed 12 different key dimensions such as Financials, Demographics, Market Trend etc. </a:t>
            </a:r>
          </a:p>
          <a:p>
            <a:pPr>
              <a:lnSpc>
                <a:spcPct val="150000"/>
              </a:lnSpc>
            </a:pPr>
            <a:r>
              <a:rPr lang="en-US" sz="1600">
                <a:ea typeface="+mn-lt"/>
                <a:cs typeface="+mn-lt"/>
              </a:rPr>
              <a:t>We identified demographic characteristics, interests, behaviors, and pain points for each segment. Based on this information, we developed detailed profiles that represent each segment's unique needs, preferences, and attitudes.</a:t>
            </a:r>
            <a:endParaRPr lang="en-US" sz="1600"/>
          </a:p>
        </p:txBody>
      </p:sp>
      <p:sp>
        <p:nvSpPr>
          <p:cNvPr id="8" name="TextBox 7">
            <a:extLst>
              <a:ext uri="{FF2B5EF4-FFF2-40B4-BE49-F238E27FC236}">
                <a16:creationId xmlns:a16="http://schemas.microsoft.com/office/drawing/2014/main" id="{7A57BD56-353B-FA38-4634-3990F7A0344E}"/>
              </a:ext>
            </a:extLst>
          </p:cNvPr>
          <p:cNvSpPr txBox="1"/>
          <p:nvPr/>
        </p:nvSpPr>
        <p:spPr>
          <a:xfrm>
            <a:off x="655459" y="4134878"/>
            <a:ext cx="1478983" cy="2867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50000"/>
              </a:lnSpc>
            </a:pPr>
            <a:endParaRPr lang="en-US" sz="1400">
              <a:solidFill>
                <a:schemeClr val="tx1">
                  <a:lumMod val="50000"/>
                  <a:lumOff val="50000"/>
                </a:schemeClr>
              </a:solidFill>
            </a:endParaRPr>
          </a:p>
        </p:txBody>
      </p:sp>
      <p:sp>
        <p:nvSpPr>
          <p:cNvPr id="2" name="TextBox 1">
            <a:extLst>
              <a:ext uri="{FF2B5EF4-FFF2-40B4-BE49-F238E27FC236}">
                <a16:creationId xmlns:a16="http://schemas.microsoft.com/office/drawing/2014/main" id="{5606C065-93FF-6593-6915-0896117DFC6D}"/>
              </a:ext>
            </a:extLst>
          </p:cNvPr>
          <p:cNvSpPr txBox="1"/>
          <p:nvPr/>
        </p:nvSpPr>
        <p:spPr>
          <a:xfrm>
            <a:off x="441982" y="3332522"/>
            <a:ext cx="11754011" cy="29129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The six segment that we analyzed are:-</a:t>
            </a:r>
          </a:p>
          <a:p>
            <a:pPr marL="342900" indent="-342900">
              <a:lnSpc>
                <a:spcPct val="150000"/>
              </a:lnSpc>
              <a:buFont typeface="Arial"/>
              <a:buChar char="•"/>
            </a:pPr>
            <a:r>
              <a:rPr lang="en-IN" sz="1600">
                <a:ea typeface="+mn-lt"/>
                <a:cs typeface="+mn-lt"/>
              </a:rPr>
              <a:t>Fitness and Nutrition Savvy Consumers</a:t>
            </a:r>
            <a:endParaRPr lang="en-US" sz="1600">
              <a:ea typeface="+mn-lt"/>
              <a:cs typeface="+mn-lt"/>
            </a:endParaRPr>
          </a:p>
          <a:p>
            <a:pPr marL="342900" indent="-342900">
              <a:lnSpc>
                <a:spcPct val="150000"/>
              </a:lnSpc>
              <a:buFont typeface="Arial"/>
              <a:buChar char="•"/>
            </a:pPr>
            <a:r>
              <a:rPr lang="en-US" sz="1600">
                <a:solidFill>
                  <a:schemeClr val="tx1">
                    <a:lumMod val="50000"/>
                    <a:lumOff val="50000"/>
                  </a:schemeClr>
                </a:solidFill>
              </a:rPr>
              <a:t>Active Aging Consumers</a:t>
            </a:r>
          </a:p>
          <a:p>
            <a:pPr marL="342900" indent="-342900">
              <a:lnSpc>
                <a:spcPct val="150000"/>
              </a:lnSpc>
              <a:buFont typeface="Arial"/>
              <a:buChar char="•"/>
            </a:pPr>
            <a:r>
              <a:rPr lang="en-IN" sz="1600">
                <a:ea typeface="+mn-lt"/>
                <a:cs typeface="+mn-lt"/>
              </a:rPr>
              <a:t>Health-Conscious Retirees</a:t>
            </a:r>
            <a:endParaRPr lang="en-US" sz="1600">
              <a:ea typeface="+mn-lt"/>
              <a:cs typeface="+mn-lt"/>
            </a:endParaRPr>
          </a:p>
          <a:p>
            <a:pPr marL="342900" indent="-342900">
              <a:lnSpc>
                <a:spcPct val="150000"/>
              </a:lnSpc>
              <a:buFont typeface="Arial"/>
              <a:buChar char="•"/>
            </a:pPr>
            <a:r>
              <a:rPr lang="en-IN" sz="1600">
                <a:solidFill>
                  <a:schemeClr val="tx1">
                    <a:lumMod val="50000"/>
                    <a:lumOff val="50000"/>
                  </a:schemeClr>
                </a:solidFill>
              </a:rPr>
              <a:t>Offline Elderly Shoppers</a:t>
            </a:r>
          </a:p>
          <a:p>
            <a:pPr marL="342900" indent="-342900">
              <a:lnSpc>
                <a:spcPct val="150000"/>
              </a:lnSpc>
              <a:buFont typeface="Arial"/>
              <a:buChar char="•"/>
            </a:pPr>
            <a:r>
              <a:rPr lang="en-IN" sz="1600">
                <a:solidFill>
                  <a:schemeClr val="tx1">
                    <a:lumMod val="50000"/>
                    <a:lumOff val="50000"/>
                  </a:schemeClr>
                </a:solidFill>
              </a:rPr>
              <a:t>Richie Rich</a:t>
            </a:r>
          </a:p>
          <a:p>
            <a:pPr marL="342900" indent="-342900">
              <a:lnSpc>
                <a:spcPct val="150000"/>
              </a:lnSpc>
              <a:buFont typeface="Arial"/>
              <a:buChar char="•"/>
            </a:pPr>
            <a:r>
              <a:rPr lang="en-IN" sz="1600">
                <a:solidFill>
                  <a:schemeClr val="tx1">
                    <a:lumMod val="50000"/>
                    <a:lumOff val="50000"/>
                  </a:schemeClr>
                </a:solidFill>
              </a:rPr>
              <a:t>Household Managers</a:t>
            </a:r>
          </a:p>
          <a:p>
            <a:pPr marL="342900" indent="-342900">
              <a:lnSpc>
                <a:spcPct val="150000"/>
              </a:lnSpc>
              <a:buAutoNum type="arabicParenR"/>
            </a:pPr>
            <a:endParaRPr lang="en-US" sz="1600">
              <a:solidFill>
                <a:schemeClr val="tx1">
                  <a:lumMod val="50000"/>
                  <a:lumOff val="50000"/>
                </a:schemeClr>
              </a:solidFill>
            </a:endParaRPr>
          </a:p>
        </p:txBody>
      </p:sp>
    </p:spTree>
    <p:extLst>
      <p:ext uri="{BB962C8B-B14F-4D97-AF65-F5344CB8AC3E}">
        <p14:creationId xmlns:p14="http://schemas.microsoft.com/office/powerpoint/2010/main" val="374431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Fitness and Nutrition Savvy Consumers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middle-class consumers who prioritize health and wellness. </a:t>
            </a:r>
            <a:endParaRPr lang="en-US" sz="1400">
              <a:ea typeface="+mn-lt"/>
              <a:cs typeface="+mn-lt"/>
            </a:endParaRPr>
          </a:p>
          <a:p>
            <a:pPr marL="227965" indent="-227965"/>
            <a:r>
              <a:rPr lang="en-IN" sz="1400">
                <a:ea typeface="+mn-lt"/>
                <a:cs typeface="+mn-lt"/>
              </a:rPr>
              <a:t>They are not brand loyalists and make value-based purchasing decisions.</a:t>
            </a:r>
            <a:endParaRPr lang="en-US" sz="1400">
              <a:ea typeface="+mn-lt"/>
              <a:cs typeface="+mn-lt"/>
            </a:endParaRPr>
          </a:p>
          <a:p>
            <a:pPr marL="227965" indent="-227965"/>
            <a:r>
              <a:rPr lang="en-IN" sz="1400">
                <a:ea typeface="+mn-lt"/>
                <a:cs typeface="+mn-lt"/>
              </a:rPr>
              <a:t> Most of them are married and they are interested in fitness and sports activities, especially yoga.</a:t>
            </a:r>
            <a:endParaRPr lang="en-US" sz="1400">
              <a:ea typeface="+mn-lt"/>
              <a:cs typeface="+mn-lt"/>
            </a:endParaRPr>
          </a:p>
          <a:p>
            <a:pPr marL="227965" indent="-227965"/>
            <a:r>
              <a:rPr lang="en-IN" sz="1400">
                <a:ea typeface="+mn-lt"/>
                <a:cs typeface="+mn-lt"/>
              </a:rPr>
              <a:t> They read medical and nutrition-related books and are active on social media.</a:t>
            </a:r>
            <a:endParaRPr lang="en-US" sz="1400">
              <a:ea typeface="+mn-lt"/>
              <a:cs typeface="+mn-lt"/>
            </a:endParaRPr>
          </a:p>
          <a:p>
            <a:pPr marL="227965" indent="-227965"/>
            <a:r>
              <a:rPr lang="en-IN" sz="1400">
                <a:ea typeface="+mn-lt"/>
                <a:cs typeface="+mn-lt"/>
              </a:rPr>
              <a:t> They are likely to have a retirement savings account, a mortgage, and insurance. </a:t>
            </a:r>
            <a:endParaRPr lang="en-US" sz="1400">
              <a:ea typeface="+mn-lt"/>
              <a:cs typeface="+mn-lt"/>
            </a:endParaRPr>
          </a:p>
          <a:p>
            <a:pPr marL="227965" indent="-227965"/>
            <a:r>
              <a:rPr lang="en-IN" sz="1400">
                <a:ea typeface="+mn-lt"/>
                <a:cs typeface="+mn-lt"/>
              </a:rPr>
              <a:t>A significant portion of the segment consists of professionals and business owners, they are mindful of their finances and are thrifty in their purchasing decisions.</a:t>
            </a:r>
            <a:endParaRPr lang="en-US" sz="1400">
              <a:ea typeface="+mn-lt"/>
              <a:cs typeface="+mn-lt"/>
            </a:endParaRPr>
          </a:p>
        </p:txBody>
      </p:sp>
      <p:pic>
        <p:nvPicPr>
          <p:cNvPr id="4" name="Picture 4" descr="A picture containing person, indoor, posing&#10;&#10;Description automatically generated">
            <a:extLst>
              <a:ext uri="{FF2B5EF4-FFF2-40B4-BE49-F238E27FC236}">
                <a16:creationId xmlns:a16="http://schemas.microsoft.com/office/drawing/2014/main" id="{922F917C-AAAD-74C4-E9AE-490AD761CD5A}"/>
              </a:ext>
            </a:extLst>
          </p:cNvPr>
          <p:cNvPicPr>
            <a:picLocks noChangeAspect="1"/>
          </p:cNvPicPr>
          <p:nvPr/>
        </p:nvPicPr>
        <p:blipFill>
          <a:blip r:embed="rId2"/>
          <a:stretch>
            <a:fillRect/>
          </a:stretch>
        </p:blipFill>
        <p:spPr>
          <a:xfrm>
            <a:off x="643174" y="1025062"/>
            <a:ext cx="3259393" cy="2298973"/>
          </a:xfrm>
          <a:prstGeom prst="rect">
            <a:avLst/>
          </a:prstGeom>
        </p:spPr>
      </p:pic>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Leverage social media platforms, especially Facebook, to reach a significant portion of the segment that is active on social media.</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1"/>
            <a:chOff x="4206443" y="999404"/>
            <a:chExt cx="7469620" cy="240945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1"/>
              <a:chOff x="4344988" y="2306986"/>
              <a:chExt cx="7149234" cy="2813757"/>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8991" y="2354611"/>
                <a:ext cx="650572" cy="624607"/>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284288"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50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18-65 &gt; 60%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7362" y="2306986"/>
                <a:ext cx="708585" cy="721205"/>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$80K , 40% earn more than avg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4090" y="2341497"/>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2867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499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55% are likely to engage</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06959"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5565" y="3750130"/>
                <a:ext cx="683723" cy="686693"/>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1"/>
            <a:stretch>
              <a:fillRect/>
            </a:stretch>
          </p:blipFill>
          <p:spPr>
            <a:xfrm>
              <a:off x="7077550" y="2236614"/>
              <a:ext cx="677926" cy="605747"/>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2"/>
            <a:stretch>
              <a:fillRect/>
            </a:stretch>
          </p:blipFill>
          <p:spPr>
            <a:xfrm>
              <a:off x="9786897" y="2233974"/>
              <a:ext cx="719490" cy="567735"/>
            </a:xfrm>
            <a:prstGeom prst="rect">
              <a:avLst/>
            </a:prstGeom>
          </p:spPr>
        </p:pic>
      </p:grpSp>
    </p:spTree>
    <p:extLst>
      <p:ext uri="{BB962C8B-B14F-4D97-AF65-F5344CB8AC3E}">
        <p14:creationId xmlns:p14="http://schemas.microsoft.com/office/powerpoint/2010/main" val="316363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Active Aging Consumers</a:t>
            </a:r>
            <a:endParaRPr lang="en-US">
              <a:ea typeface="+mj-lt"/>
              <a:cs typeface="+mj-lt"/>
            </a:endParaRP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lower-middle-class, online shoppers who are not brand loyalists. </a:t>
            </a:r>
            <a:endParaRPr lang="en-US"/>
          </a:p>
          <a:p>
            <a:pPr marL="227965" indent="-227965"/>
            <a:r>
              <a:rPr lang="en-IN" sz="1400">
                <a:ea typeface="+mn-lt"/>
                <a:cs typeface="+mn-lt"/>
              </a:rPr>
              <a:t>They are married, with a significant portion retired, and have a high level of interest in nutrition and fitness.</a:t>
            </a:r>
            <a:endParaRPr lang="en-IN">
              <a:ea typeface="+mn-lt"/>
              <a:cs typeface="+mn-lt"/>
            </a:endParaRPr>
          </a:p>
          <a:p>
            <a:pPr marL="227965" indent="-227965"/>
            <a:r>
              <a:rPr lang="en-IN" sz="1400">
                <a:ea typeface="+mn-lt"/>
                <a:cs typeface="+mn-lt"/>
              </a:rPr>
              <a:t>They are not active on social media.</a:t>
            </a:r>
            <a:endParaRPr lang="en-IN">
              <a:ea typeface="+mn-lt"/>
              <a:cs typeface="+mn-lt"/>
            </a:endParaRPr>
          </a:p>
          <a:p>
            <a:pPr marL="227965" indent="-227965"/>
            <a:r>
              <a:rPr lang="en-IN" sz="1400">
                <a:ea typeface="+mn-lt"/>
                <a:cs typeface="+mn-lt"/>
              </a:rPr>
              <a:t>They are likely to purchase affordable health insurance and are more likely to upgrade their health insurance plans. </a:t>
            </a:r>
            <a:endParaRPr lang="en-IN">
              <a:ea typeface="+mn-lt"/>
              <a:cs typeface="+mn-lt"/>
            </a:endParaRPr>
          </a:p>
          <a:p>
            <a:pPr marL="227965" indent="-227965"/>
            <a:r>
              <a:rPr lang="en-IN" sz="1400">
                <a:ea typeface="+mn-lt"/>
                <a:cs typeface="+mn-lt"/>
              </a:rPr>
              <a:t>A majority of this group is made up of old people who are not likely to take vacations and are less likely to have retirement savings accounts, mortgages, or insurance.</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Partner with healthcare providers that specialize in senior care and offer additional benefits, such as discounts on gym memberships or wellness programs.</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0"/>
            <a:chOff x="4206443" y="999404"/>
            <a:chExt cx="7469620" cy="2409450"/>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0"/>
              <a:chOff x="4344988" y="2306986"/>
              <a:chExt cx="7149234" cy="2813756"/>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0978" y="2405171"/>
                <a:ext cx="658860" cy="634719"/>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older than 77</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0787" y="2306986"/>
                <a:ext cx="692010" cy="700980"/>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$30K , 60%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9502" y="2351609"/>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12%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83127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80%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5840" y="3750130"/>
                <a:ext cx="667147" cy="676581"/>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060232" y="2236615"/>
              <a:ext cx="669267" cy="588429"/>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804215" y="2207996"/>
              <a:ext cx="710830" cy="533099"/>
            </a:xfrm>
            <a:prstGeom prst="rect">
              <a:avLst/>
            </a:prstGeom>
          </p:spPr>
        </p:pic>
      </p:grpSp>
      <p:pic>
        <p:nvPicPr>
          <p:cNvPr id="9" name="Picture 11">
            <a:extLst>
              <a:ext uri="{FF2B5EF4-FFF2-40B4-BE49-F238E27FC236}">
                <a16:creationId xmlns:a16="http://schemas.microsoft.com/office/drawing/2014/main" id="{47D951CD-D918-5C11-A84A-EF165796463C}"/>
              </a:ext>
            </a:extLst>
          </p:cNvPr>
          <p:cNvPicPr>
            <a:picLocks noChangeAspect="1"/>
          </p:cNvPicPr>
          <p:nvPr/>
        </p:nvPicPr>
        <p:blipFill>
          <a:blip r:embed="rId12"/>
          <a:stretch>
            <a:fillRect/>
          </a:stretch>
        </p:blipFill>
        <p:spPr>
          <a:xfrm>
            <a:off x="637310" y="1031307"/>
            <a:ext cx="3375313" cy="2396816"/>
          </a:xfrm>
          <a:prstGeom prst="rect">
            <a:avLst/>
          </a:prstGeom>
        </p:spPr>
      </p:pic>
    </p:spTree>
    <p:extLst>
      <p:ext uri="{BB962C8B-B14F-4D97-AF65-F5344CB8AC3E}">
        <p14:creationId xmlns:p14="http://schemas.microsoft.com/office/powerpoint/2010/main" val="68439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Health-Conscious Retirees</a:t>
            </a: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upper middle class to wealthy individuals who prioritize fitness and nutrition. </a:t>
            </a:r>
            <a:endParaRPr lang="en-US"/>
          </a:p>
          <a:p>
            <a:pPr marL="227965" indent="-227965"/>
            <a:r>
              <a:rPr lang="en-IN" sz="1400">
                <a:ea typeface="+mn-lt"/>
                <a:cs typeface="+mn-lt"/>
              </a:rPr>
              <a:t>They are IRA spenders, married, and not brand loyal. </a:t>
            </a:r>
            <a:endParaRPr lang="en-IN">
              <a:ea typeface="+mn-lt"/>
              <a:cs typeface="+mn-lt"/>
            </a:endParaRPr>
          </a:p>
          <a:p>
            <a:pPr marL="227965" indent="-227965"/>
            <a:r>
              <a:rPr lang="en-IN" sz="1400">
                <a:ea typeface="+mn-lt"/>
                <a:cs typeface="+mn-lt"/>
              </a:rPr>
              <a:t>They are likely to read medical and nutrition-related books and have reported health problems. </a:t>
            </a:r>
            <a:endParaRPr lang="en-IN">
              <a:ea typeface="+mn-lt"/>
              <a:cs typeface="+mn-lt"/>
            </a:endParaRPr>
          </a:p>
          <a:p>
            <a:pPr marL="227965" indent="-227965"/>
            <a:r>
              <a:rPr lang="en-IN" sz="1400">
                <a:ea typeface="+mn-lt"/>
                <a:cs typeface="+mn-lt"/>
              </a:rPr>
              <a:t>A significant portion of the segment is retired or own their own businesses. They are less likely to have a retirement savings account, a mortgage, or insurance, but are 50% likely to buy long-term care plans. </a:t>
            </a:r>
            <a:endParaRPr lang="en-IN">
              <a:ea typeface="+mn-lt"/>
              <a:cs typeface="+mn-lt"/>
            </a:endParaRPr>
          </a:p>
          <a:p>
            <a:pPr marL="227965" indent="-227965"/>
            <a:r>
              <a:rPr lang="en-IN" sz="1400">
                <a:ea typeface="+mn-lt"/>
                <a:cs typeface="+mn-lt"/>
              </a:rPr>
              <a:t>This segment is less active on social media and tends to upgrade their health insurance plans.</a:t>
            </a:r>
          </a:p>
          <a:p>
            <a:pPr marL="227965" indent="-227965"/>
            <a:r>
              <a:rPr lang="en-IN" sz="1400"/>
              <a:t>They are likely to upgrade/buy their health insurance by themself.</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8510153"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As this segment may be less brand loyal, healthcare insurance companies can simplify their insurance plan options to make it easier for this segment to compare and choose the right plan..</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$85K , 50%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48398"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98%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B509DAA7-EBB3-909D-3D6B-2A2CB5E289D4}"/>
              </a:ext>
            </a:extLst>
          </p:cNvPr>
          <p:cNvPicPr>
            <a:picLocks noChangeAspect="1"/>
          </p:cNvPicPr>
          <p:nvPr/>
        </p:nvPicPr>
        <p:blipFill>
          <a:blip r:embed="rId12"/>
          <a:stretch>
            <a:fillRect/>
          </a:stretch>
        </p:blipFill>
        <p:spPr>
          <a:xfrm>
            <a:off x="643454" y="981843"/>
            <a:ext cx="3461904" cy="2370328"/>
          </a:xfrm>
          <a:prstGeom prst="rect">
            <a:avLst/>
          </a:prstGeom>
        </p:spPr>
      </p:pic>
    </p:spTree>
    <p:extLst>
      <p:ext uri="{BB962C8B-B14F-4D97-AF65-F5344CB8AC3E}">
        <p14:creationId xmlns:p14="http://schemas.microsoft.com/office/powerpoint/2010/main" val="125218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Offline Elderly Shoppers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lower middle-class individuals.</a:t>
            </a:r>
            <a:endParaRPr lang="en-US"/>
          </a:p>
          <a:p>
            <a:pPr marL="227965" indent="-227965"/>
            <a:r>
              <a:rPr lang="en-IN" sz="1400">
                <a:ea typeface="+mn-lt"/>
                <a:cs typeface="+mn-lt"/>
              </a:rPr>
              <a:t>They are  married and generally spend more time with their families.</a:t>
            </a:r>
            <a:endParaRPr lang="en-IN">
              <a:ea typeface="+mn-lt"/>
              <a:cs typeface="+mn-lt"/>
            </a:endParaRPr>
          </a:p>
          <a:p>
            <a:pPr marL="227965" indent="-227965"/>
            <a:r>
              <a:rPr lang="en-IN" sz="1400">
                <a:ea typeface="+mn-lt"/>
                <a:cs typeface="+mn-lt"/>
              </a:rPr>
              <a:t>They are not likely to read books.</a:t>
            </a:r>
          </a:p>
          <a:p>
            <a:pPr marL="227965" indent="-227965"/>
            <a:r>
              <a:rPr lang="en-IN" sz="1400">
                <a:ea typeface="+mn-lt"/>
                <a:cs typeface="+mn-lt"/>
              </a:rPr>
              <a:t>A significant portion of the segment is retired . They are less likely to have a retirement savings account, a mortgage, or insurance, and 50% likely to get health insurance from labour-union or small to mid-organization.  </a:t>
            </a:r>
            <a:endParaRPr lang="en-IN">
              <a:ea typeface="+mn-lt"/>
              <a:cs typeface="+mn-lt"/>
            </a:endParaRPr>
          </a:p>
          <a:p>
            <a:pPr marL="227965" indent="-227965"/>
            <a:r>
              <a:rPr lang="en-IN" sz="1400">
                <a:ea typeface="+mn-lt"/>
                <a:cs typeface="+mn-lt"/>
              </a:rPr>
              <a:t>This segment is less active on social media and don't like to go for travelling or vacation.</a:t>
            </a:r>
          </a:p>
          <a:p>
            <a:pPr marL="227965" indent="-227965"/>
            <a:r>
              <a:rPr lang="en-IN" sz="1400"/>
              <a:t>They segment is the miser who generally from offline stores and spend only on essential needs</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9419357"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Since this segment is less likely to prioritize health and fitness, they may value convenience when it comes to healthcare. The insurance company can offer telemedicine services, home visits by doctors, and other convenient options that make it easier for this segment to access healthcare.</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55%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$75K , 25%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picture containing text, person, outdoor, ground&#10;&#10;Description automatically generated">
            <a:extLst>
              <a:ext uri="{FF2B5EF4-FFF2-40B4-BE49-F238E27FC236}">
                <a16:creationId xmlns:a16="http://schemas.microsoft.com/office/drawing/2014/main" id="{72DAF1F2-BA4A-CB61-D693-D2EBDD65087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83106" y="1039707"/>
            <a:ext cx="3272366" cy="2291503"/>
          </a:xfrm>
          <a:prstGeom prst="rect">
            <a:avLst/>
          </a:prstGeom>
        </p:spPr>
      </p:pic>
    </p:spTree>
    <p:extLst>
      <p:ext uri="{BB962C8B-B14F-4D97-AF65-F5344CB8AC3E}">
        <p14:creationId xmlns:p14="http://schemas.microsoft.com/office/powerpoint/2010/main" val="372360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Richie Rich</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is affluent, fashion-conscious, and brand loyalists who prioritize their health and fitness.</a:t>
            </a:r>
            <a:endParaRPr lang="en-US"/>
          </a:p>
          <a:p>
            <a:pPr marL="227965" indent="-227965"/>
            <a:r>
              <a:rPr lang="en-IN" sz="1400">
                <a:ea typeface="+mn-lt"/>
                <a:cs typeface="+mn-lt"/>
              </a:rPr>
              <a:t> They are typically married and aged, with a significant percentage being technical professionals or business owners.</a:t>
            </a:r>
            <a:endParaRPr lang="en-IN">
              <a:ea typeface="+mn-lt"/>
              <a:cs typeface="+mn-lt"/>
            </a:endParaRPr>
          </a:p>
          <a:p>
            <a:pPr marL="227965" indent="-227965"/>
            <a:r>
              <a:rPr lang="en-IN" sz="1400">
                <a:ea typeface="+mn-lt"/>
                <a:cs typeface="+mn-lt"/>
              </a:rPr>
              <a:t> They tend to upgrade their healthcare plans and are likely to pay premiums themselves, with many obtaining health insurance through their employers. </a:t>
            </a:r>
            <a:endParaRPr lang="en-IN">
              <a:ea typeface="+mn-lt"/>
              <a:cs typeface="+mn-lt"/>
            </a:endParaRPr>
          </a:p>
          <a:p>
            <a:pPr marL="227965" indent="-227965"/>
            <a:r>
              <a:rPr lang="en-IN" sz="1400">
                <a:ea typeface="+mn-lt"/>
                <a:cs typeface="+mn-lt"/>
              </a:rPr>
              <a:t>While they enjoy vacations and leisure activities, they are more active on Facebook and are unlikely to play sports. </a:t>
            </a:r>
            <a:endParaRPr lang="en-IN">
              <a:ea typeface="+mn-lt"/>
              <a:cs typeface="+mn-lt"/>
            </a:endParaRPr>
          </a:p>
          <a:p>
            <a:pPr marL="227965" indent="-227965"/>
            <a:r>
              <a:rPr lang="en-IN" sz="1400">
                <a:ea typeface="+mn-lt"/>
                <a:cs typeface="+mn-lt"/>
              </a:rPr>
              <a:t>Retirement savings, mortgages, and insurance are also not priorities for them.</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To reach this audience, insurance companies can use targeted marketing strategies, such as sponsoring health-related events or collaborating with luxury brands to create co-branded campaigns.  </a:t>
            </a: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$200K , 55%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group of people on a boat&#10;&#10;Description automatically generated">
            <a:extLst>
              <a:ext uri="{FF2B5EF4-FFF2-40B4-BE49-F238E27FC236}">
                <a16:creationId xmlns:a16="http://schemas.microsoft.com/office/drawing/2014/main" id="{B1864CD6-3191-14CE-7A41-BF36F15A843A}"/>
              </a:ext>
            </a:extLst>
          </p:cNvPr>
          <p:cNvPicPr>
            <a:picLocks noChangeAspect="1"/>
          </p:cNvPicPr>
          <p:nvPr/>
        </p:nvPicPr>
        <p:blipFill>
          <a:blip r:embed="rId12"/>
          <a:stretch>
            <a:fillRect/>
          </a:stretch>
        </p:blipFill>
        <p:spPr>
          <a:xfrm>
            <a:off x="685912" y="951941"/>
            <a:ext cx="3375312" cy="2441863"/>
          </a:xfrm>
          <a:prstGeom prst="rect">
            <a:avLst/>
          </a:prstGeom>
        </p:spPr>
      </p:pic>
    </p:spTree>
    <p:extLst>
      <p:ext uri="{BB962C8B-B14F-4D97-AF65-F5344CB8AC3E}">
        <p14:creationId xmlns:p14="http://schemas.microsoft.com/office/powerpoint/2010/main" val="274134864"/>
      </p:ext>
    </p:extLst>
  </p:cSld>
  <p:clrMapOvr>
    <a:masterClrMapping/>
  </p:clrMapOvr>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Sub Heading">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358388374EF4483D0A77C12A423B6" ma:contentTypeVersion="2" ma:contentTypeDescription="Create a new document." ma:contentTypeScope="" ma:versionID="13eca11bfcc6dfe1e4c562b08fc4c467">
  <xsd:schema xmlns:xsd="http://www.w3.org/2001/XMLSchema" xmlns:xs="http://www.w3.org/2001/XMLSchema" xmlns:p="http://schemas.microsoft.com/office/2006/metadata/properties" xmlns:ns2="8a6a8b73-41f1-425e-bdac-caca5bb7baf9" targetNamespace="http://schemas.microsoft.com/office/2006/metadata/properties" ma:root="true" ma:fieldsID="5fb5b9e3a1334531b4b58ad8ba833328" ns2:_="">
    <xsd:import namespace="8a6a8b73-41f1-425e-bdac-caca5bb7baf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a8b73-41f1-425e-bdac-caca5bb7b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CFFA12-0037-4231-ADE6-822F657C578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9FDCD9-360D-4731-8309-A63526B86D2F}">
  <ds:schemaRefs>
    <ds:schemaRef ds:uri="http://schemas.microsoft.com/sharepoint/v3/contenttype/forms"/>
  </ds:schemaRefs>
</ds:datastoreItem>
</file>

<file path=customXml/itemProps3.xml><?xml version="1.0" encoding="utf-8"?>
<ds:datastoreItem xmlns:ds="http://schemas.openxmlformats.org/officeDocument/2006/customXml" ds:itemID="{EA6A5079-DA4F-44FD-B138-B5D3DE219447}">
  <ds:schemaRefs>
    <ds:schemaRef ds:uri="8a6a8b73-41f1-425e-bdac-caca5bb7ba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1357</Words>
  <Application>Microsoft Office PowerPoint</Application>
  <PresentationFormat>Widescreen</PresentationFormat>
  <Paragraphs>133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Montserrat</vt:lpstr>
      <vt:lpstr>Montserrat ExtraBold</vt:lpstr>
      <vt:lpstr>Office Theme</vt:lpstr>
      <vt:lpstr>PowerPoint Presentation</vt:lpstr>
      <vt:lpstr>PowerPoint Presentation</vt:lpstr>
      <vt:lpstr>Introduction</vt:lpstr>
      <vt:lpstr>PowerPoint Presentation</vt:lpstr>
      <vt:lpstr>Fitness and Nutrition Savvy Consumers</vt:lpstr>
      <vt:lpstr>Active Aging Consumers</vt:lpstr>
      <vt:lpstr>Health-Conscious Retirees</vt:lpstr>
      <vt:lpstr>Offline Elderly Shoppers</vt:lpstr>
      <vt:lpstr>Richie Rich</vt:lpstr>
      <vt:lpstr>Household Managers</vt:lpstr>
      <vt:lpstr>Comparison between different Segments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Sai Jyosthna Yenumula</cp:lastModifiedBy>
  <cp:revision>3</cp:revision>
  <dcterms:created xsi:type="dcterms:W3CDTF">2023-03-19T13:34:08Z</dcterms:created>
  <dcterms:modified xsi:type="dcterms:W3CDTF">2023-03-20T16:39:56Z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0x01010010D358388374EF4483D0A77C12A423B6</vt:lpwstr>
  </property>
</Properties>
</file>